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2D67A-DC1E-4AD7-9386-CD062BB44AF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00D5F-AC4F-48A0-9DAA-77DB9CAEEA8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89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22206E-0AD6-BE4D-8578-2305C9EF7968}" type="slidenum">
              <a:rPr lang="es-ES_tradnl" altLang="es-ES_tradnl"/>
              <a:pPr>
                <a:defRPr/>
              </a:pPr>
              <a:t>1</a:t>
            </a:fld>
            <a:endParaRPr lang="es-ES_tradnl" altLang="es-ES_tradnl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703263"/>
            <a:ext cx="4592638" cy="3443287"/>
          </a:xfrm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675" y="4358055"/>
            <a:ext cx="5008652" cy="4078166"/>
          </a:xfrm>
        </p:spPr>
        <p:txBody>
          <a:bodyPr/>
          <a:lstStyle/>
          <a:p>
            <a:pPr eaLnBrk="1" hangingPunct="1">
              <a:defRPr/>
            </a:pPr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64893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22206E-0AD6-BE4D-8578-2305C9EF7968}" type="slidenum">
              <a:rPr lang="es-ES_tradnl" altLang="es-ES_tradnl"/>
              <a:pPr>
                <a:defRPr/>
              </a:pPr>
              <a:t>3</a:t>
            </a:fld>
            <a:endParaRPr lang="es-ES_tradnl" altLang="es-ES_tradnl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703263"/>
            <a:ext cx="4592638" cy="3443287"/>
          </a:xfrm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675" y="4358055"/>
            <a:ext cx="5008652" cy="4078166"/>
          </a:xfrm>
        </p:spPr>
        <p:txBody>
          <a:bodyPr/>
          <a:lstStyle/>
          <a:p>
            <a:pPr eaLnBrk="1" hangingPunct="1">
              <a:defRPr/>
            </a:pPr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753192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40DF92-1E7B-7E44-86D4-E11EB1F01022}" type="slidenum">
              <a:rPr lang="es-ES_tradnl" altLang="es-ES_tradnl" smtClean="0"/>
              <a:pPr>
                <a:defRPr/>
              </a:pPr>
              <a:t>4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289036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40DF92-1E7B-7E44-86D4-E11EB1F01022}" type="slidenum">
              <a:rPr lang="es-ES_tradnl" altLang="es-ES_tradnl" smtClean="0"/>
              <a:pPr>
                <a:defRPr/>
              </a:pPr>
              <a:t>5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877155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22206E-0AD6-BE4D-8578-2305C9EF7968}" type="slidenum">
              <a:rPr lang="es-ES_tradnl" altLang="es-ES_tradnl"/>
              <a:pPr>
                <a:defRPr/>
              </a:pPr>
              <a:t>6</a:t>
            </a:fld>
            <a:endParaRPr lang="es-ES_tradnl" altLang="es-ES_tradnl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703263"/>
            <a:ext cx="4592638" cy="3443287"/>
          </a:xfrm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675" y="4358055"/>
            <a:ext cx="5008652" cy="4078166"/>
          </a:xfrm>
        </p:spPr>
        <p:txBody>
          <a:bodyPr/>
          <a:lstStyle/>
          <a:p>
            <a:pPr eaLnBrk="1" hangingPunct="1">
              <a:defRPr/>
            </a:pPr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75319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233363" y="2160588"/>
            <a:ext cx="2449512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D4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ES_tradnl" altLang="es-ES_tradnl" sz="2200" dirty="0">
                <a:solidFill>
                  <a:srgbClr val="3B7555"/>
                </a:solidFill>
                <a:latin typeface="Arial" charset="0"/>
              </a:rPr>
              <a:t>1</a:t>
            </a:r>
            <a:r>
              <a:rPr lang="es-ES" altLang="es-ES_tradnl" sz="2200" dirty="0" smtClean="0">
                <a:solidFill>
                  <a:srgbClr val="3B7555"/>
                </a:solidFill>
                <a:latin typeface="Arial" charset="0"/>
              </a:rPr>
              <a:t>. </a:t>
            </a:r>
            <a:r>
              <a:rPr lang="es-ES_tradnl" altLang="es-ES_tradnl" sz="2200" dirty="0" smtClean="0">
                <a:solidFill>
                  <a:srgbClr val="3B7555"/>
                </a:solidFill>
                <a:latin typeface="Arial" charset="0"/>
              </a:rPr>
              <a:t>Talleres de trabajo  </a:t>
            </a:r>
            <a:endParaRPr lang="es-ES_tradnl" altLang="es-ES_tradnl" dirty="0">
              <a:solidFill>
                <a:srgbClr val="3B7555"/>
              </a:solidFill>
              <a:latin typeface="Arial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0D7B06F-C17E-4457-BA96-88CBF92DD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758" y="1916832"/>
            <a:ext cx="6549840" cy="332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363" y="2160588"/>
            <a:ext cx="2449512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D4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ES_tradnl" altLang="es-ES_tradnl" sz="2200" dirty="0" smtClean="0">
                <a:solidFill>
                  <a:srgbClr val="3B7555"/>
                </a:solidFill>
                <a:latin typeface="Arial" charset="0"/>
              </a:rPr>
              <a:t>2. Resultados</a:t>
            </a:r>
          </a:p>
          <a:p>
            <a:pPr>
              <a:lnSpc>
                <a:spcPct val="90000"/>
              </a:lnSpc>
              <a:defRPr/>
            </a:pPr>
            <a:r>
              <a:rPr lang="es-ES_tradnl" altLang="es-ES_tradnl" sz="2200" dirty="0" err="1" smtClean="0">
                <a:solidFill>
                  <a:srgbClr val="3B7555"/>
                </a:solidFill>
                <a:latin typeface="Arial" charset="0"/>
              </a:rPr>
              <a:t>Lannemezan</a:t>
            </a:r>
            <a:endParaRPr lang="es-ES_tradnl" altLang="es-ES_tradnl" sz="2200" dirty="0" smtClean="0">
              <a:solidFill>
                <a:srgbClr val="3B7555"/>
              </a:solidFill>
              <a:latin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24382"/>
              </p:ext>
            </p:extLst>
          </p:nvPr>
        </p:nvGraphicFramePr>
        <p:xfrm>
          <a:off x="2339752" y="3140968"/>
          <a:ext cx="6336704" cy="916305"/>
        </p:xfrm>
        <a:graphic>
          <a:graphicData uri="http://schemas.openxmlformats.org/drawingml/2006/table">
            <a:tbl>
              <a:tblPr/>
              <a:tblGrid>
                <a:gridCol w="556309"/>
                <a:gridCol w="5780395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Demanda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Generar un modelo de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circutio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corto en el mercado de la biomasa (aprovechar recursos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biomásicos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locales)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Promoción del aprovechamiento económico de la biomasa local por agentes públicos y privados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Aceptación Social de la explotación forestal y de la biomasa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98902"/>
              </p:ext>
            </p:extLst>
          </p:nvPr>
        </p:nvGraphicFramePr>
        <p:xfrm>
          <a:off x="2339752" y="2160588"/>
          <a:ext cx="6336704" cy="792087"/>
        </p:xfrm>
        <a:graphic>
          <a:graphicData uri="http://schemas.openxmlformats.org/drawingml/2006/table">
            <a:tbl>
              <a:tblPr/>
              <a:tblGrid>
                <a:gridCol w="700430"/>
                <a:gridCol w="5636274"/>
              </a:tblGrid>
              <a:tr h="2053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Explotación</a:t>
                      </a:r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GB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Extracción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5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Acceso a los recursos forestales (dispersión y rentabilidad según la localización)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de los recursos forestales y seguridad de su uso y explotación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Aceptación Social de la explotación forestal y de la biomasa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07699"/>
              </p:ext>
            </p:extLst>
          </p:nvPr>
        </p:nvGraphicFramePr>
        <p:xfrm>
          <a:off x="2339752" y="4293096"/>
          <a:ext cx="6350000" cy="1143000"/>
        </p:xfrm>
        <a:graphic>
          <a:graphicData uri="http://schemas.openxmlformats.org/drawingml/2006/table">
            <a:tbl>
              <a:tblPr/>
              <a:tblGrid>
                <a:gridCol w="609295"/>
                <a:gridCol w="5740705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Logística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Integrada de Operaciones de recogida y transporte de biomasa y los residuos producidos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Rentabilidad del transporte bosque-empresa y servicios (almacenamiento, secado…)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Certificación de la calidad de la biomasa autóctona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Logística insuficiente para cubrir la red (Falta de medios de transporte, unidades locales…)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Reto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Ausencia de conexión entre los territorios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2771800" y="1194297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3B7555"/>
                </a:solidFill>
              </a:rPr>
              <a:t>PRIORIZACIÓN DE RETOS</a:t>
            </a:r>
          </a:p>
        </p:txBody>
      </p:sp>
    </p:spTree>
    <p:extLst>
      <p:ext uri="{BB962C8B-B14F-4D97-AF65-F5344CB8AC3E}">
        <p14:creationId xmlns:p14="http://schemas.microsoft.com/office/powerpoint/2010/main" val="41647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233363" y="2160588"/>
            <a:ext cx="2449512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D4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ES_tradnl" altLang="es-ES_tradnl" sz="2200" dirty="0">
                <a:solidFill>
                  <a:srgbClr val="3B7555"/>
                </a:solidFill>
                <a:latin typeface="Arial" charset="0"/>
              </a:rPr>
              <a:t>3</a:t>
            </a:r>
            <a:r>
              <a:rPr lang="es-ES" altLang="es-ES_tradnl" sz="2200" dirty="0" smtClean="0">
                <a:solidFill>
                  <a:srgbClr val="3B7555"/>
                </a:solidFill>
                <a:latin typeface="Arial" charset="0"/>
              </a:rPr>
              <a:t>. Mesas de trabajo</a:t>
            </a:r>
            <a:endParaRPr lang="es-ES_tradnl" altLang="es-ES_tradnl" dirty="0">
              <a:solidFill>
                <a:srgbClr val="3B7555"/>
              </a:solidFill>
              <a:latin typeface="Arial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416767"/>
              </p:ext>
            </p:extLst>
          </p:nvPr>
        </p:nvGraphicFramePr>
        <p:xfrm>
          <a:off x="1974540" y="1844824"/>
          <a:ext cx="6563072" cy="4091051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4320480"/>
                <a:gridCol w="792088"/>
                <a:gridCol w="658416"/>
              </a:tblGrid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Explotación</a:t>
                      </a:r>
                      <a:r>
                        <a:rPr lang="en-GB" sz="10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GB" sz="10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Extracción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Reto 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Acceso a los recursos forestales (dispersión y rentabilidad según la localización)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Personal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Grupo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Soluciones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Mejora de la infraestructura de acceso a masas forestales con apoyo de las administraciones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Fomentar la creación de asociaciones de propietarios en zonas fragmentadas para contrataciones y explotación conjunta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Colocar depósitos o puntos de almacenaje entre los lugares de extracción y de transformación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Unificar/coordinar las competencias de diferentes administraciones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Reto 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Gestión de los recursos forestales y seguridad de su uso y explotación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Personal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Grupo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Soluciones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Reevaluar el equilibrio de ayudas públicas entre agricultura y silvicultura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Introducir una subvención para la limpieza de los montes y así prevenir incendios y la desertificación (Bosque mediterráneo).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(Ya existe en Cataluña, sería posible imitarla en el resto de regiones)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Reto 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Personal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Grupo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Soluciones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Facilitar el funcionamiento de estrcuturas sectoriales con incentivos públicos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Ayudar a la movilización de madera de calidad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Aumentar el consumo de biomasa a nivel local/regional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las empresas tienen que ser sostenibles y dar contratos todos el año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effectLst/>
                        <a:latin typeface="Calibri"/>
                      </a:endParaRPr>
                    </a:p>
                  </a:txBody>
                  <a:tcPr marL="61406" marR="614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71800" y="119528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3B7555"/>
                </a:solidFill>
              </a:rPr>
              <a:t>SOLUCIONES PROPUESTAS</a:t>
            </a:r>
            <a:endParaRPr lang="en-GB" dirty="0">
              <a:solidFill>
                <a:srgbClr val="3B7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9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363" y="2160588"/>
            <a:ext cx="2449512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D4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ES_tradnl" altLang="es-ES_tradnl" sz="2200" dirty="0" smtClean="0">
                <a:solidFill>
                  <a:srgbClr val="3B7555"/>
                </a:solidFill>
                <a:latin typeface="Arial" charset="0"/>
              </a:rPr>
              <a:t>3</a:t>
            </a:r>
            <a:r>
              <a:rPr lang="es-ES" altLang="es-ES_tradnl" sz="2200" dirty="0" smtClean="0">
                <a:solidFill>
                  <a:srgbClr val="3B7555"/>
                </a:solidFill>
                <a:latin typeface="Arial" charset="0"/>
              </a:rPr>
              <a:t>. Mesas de trabajo</a:t>
            </a:r>
            <a:endParaRPr lang="es-ES_tradnl" altLang="es-ES_tradnl" dirty="0">
              <a:solidFill>
                <a:srgbClr val="3B7555"/>
              </a:solidFill>
              <a:latin typeface="Arial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72828"/>
              </p:ext>
            </p:extLst>
          </p:nvPr>
        </p:nvGraphicFramePr>
        <p:xfrm>
          <a:off x="1979711" y="1412777"/>
          <a:ext cx="6707089" cy="4191820"/>
        </p:xfrm>
        <a:graphic>
          <a:graphicData uri="http://schemas.openxmlformats.org/drawingml/2006/table">
            <a:tbl>
              <a:tblPr firstRow="1" firstCol="1" bandRow="1"/>
              <a:tblGrid>
                <a:gridCol w="792089"/>
                <a:gridCol w="3922337"/>
                <a:gridCol w="1073566"/>
                <a:gridCol w="919097"/>
              </a:tblGrid>
              <a:tr h="462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Logística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Soluciones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Personal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Grupo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390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Líneas de financiación para el estocaje de biomasa.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0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Constituir un anuario, un repertorio de empresas.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(Ej: Observatorio Forestal Catalán*)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0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Certificado de calidad de la astilla. (Ej: Certificado Biomasud. Marca garantia DBOSQ*)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Creación de una Red de operaciones de Biomasa.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Ayudas a Montaña.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Líneas de subvención camiones neumáticos.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Facilitar gestión de caminos de acceso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Formación. Visión global de la operativa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3" marR="68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43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363" y="2160588"/>
            <a:ext cx="2449512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D4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ES_tradnl" altLang="es-ES_tradnl" sz="2200" dirty="0">
                <a:solidFill>
                  <a:srgbClr val="3B7555"/>
                </a:solidFill>
                <a:latin typeface="Arial" charset="0"/>
              </a:rPr>
              <a:t>3</a:t>
            </a:r>
            <a:r>
              <a:rPr lang="es-ES" altLang="es-ES_tradnl" sz="2200" dirty="0" smtClean="0">
                <a:solidFill>
                  <a:srgbClr val="3B7555"/>
                </a:solidFill>
                <a:latin typeface="Arial" charset="0"/>
              </a:rPr>
              <a:t>. Mesas de trabajo</a:t>
            </a:r>
            <a:endParaRPr lang="es-ES_tradnl" altLang="es-ES_tradnl" dirty="0">
              <a:solidFill>
                <a:srgbClr val="3B7555"/>
              </a:solidFill>
              <a:latin typeface="Arial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21252"/>
              </p:ext>
            </p:extLst>
          </p:nvPr>
        </p:nvGraphicFramePr>
        <p:xfrm>
          <a:off x="1907704" y="1412776"/>
          <a:ext cx="6635079" cy="4801041"/>
        </p:xfrm>
        <a:graphic>
          <a:graphicData uri="http://schemas.openxmlformats.org/drawingml/2006/table">
            <a:tbl>
              <a:tblPr firstRow="1" firstCol="1" bandRow="1"/>
              <a:tblGrid>
                <a:gridCol w="611415"/>
                <a:gridCol w="4428920"/>
                <a:gridCol w="834729"/>
                <a:gridCol w="760015"/>
              </a:tblGrid>
              <a:tr h="22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Demanda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Reto 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Generar un modelo de circutio corto en el mercado de la biomasa (aprovechar recursos biomásicos locales)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Personal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Grupo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Soluciones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Desarrollar las instalaciones modelos y dar a conocer los agentes locales a los instaladores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Proponer modelo de promoción de la biomasa, incluyendo a </a:t>
                      </a:r>
                      <a:r>
                        <a:rPr lang="es-ES_tradnl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odos</a:t>
                      </a:r>
                      <a:r>
                        <a:rPr lang="es-ES_tradnl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los agentes locales en el modelo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Agrupar a los propietarios para la oferta de la madera y conseguir producción y suministro conjunto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Asociar proyectos de cambios de calderas y posibilidades de gestión local de la biomasa del entorno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Realizar una campaña de información institucional y agrupación de intereses para la puesta en marcha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Reto 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Promoción del aprovechamiento económico de la biomasa local por agentes públicos y privados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Personal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Grupo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Soluciones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Analizar el impacto directo e indrecto de las ayudas públicas a las instalaciones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Establecimiento de planes energéticos locales y apoyo gubernamental a centros logísticos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Actuaciones piloto por parte de la administración. Con campañas publicitarias a diferentes niveles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Documento pedagógico/explicativo sobre los flujos financieros comparativos entre biomasa y combustibles fósiles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Divulgar el efecto de creación de empleo y desarrollo local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información, comunicación y valorización de la experiencia desarrollada hasta el momento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Reto 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Aceptación Social de la explotación forestal y de la biomasa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Personal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Priorización Grupo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Soluciones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Abastecer edificios públicos con biomasa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Campañas de difusión y sensibilización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Crear una guía de buenas prácticas y comunicarla al público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Trabajo y valuación de las prácticas de explotación con asociaciones ambientales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Colaborar con agentes del sector para mejorar la comunicación con la sociedad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Educación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desde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el 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colegio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2" marR="55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08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233363" y="2160588"/>
            <a:ext cx="2449512" cy="3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D4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ES_tradnl" altLang="es-ES_tradnl" sz="2200" dirty="0">
                <a:solidFill>
                  <a:srgbClr val="3B7555"/>
                </a:solidFill>
                <a:latin typeface="Arial" charset="0"/>
              </a:rPr>
              <a:t>4</a:t>
            </a:r>
            <a:r>
              <a:rPr lang="es-ES" altLang="es-ES_tradnl" sz="2200" dirty="0" smtClean="0">
                <a:solidFill>
                  <a:srgbClr val="3B7555"/>
                </a:solidFill>
                <a:latin typeface="Arial" charset="0"/>
              </a:rPr>
              <a:t>. Trabajo online </a:t>
            </a:r>
            <a:endParaRPr lang="es-ES_tradnl" altLang="es-ES_tradnl" dirty="0">
              <a:solidFill>
                <a:srgbClr val="3B7555"/>
              </a:solidFill>
              <a:latin typeface="Arial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28590" y="1268759"/>
            <a:ext cx="6019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Procesado información primer taller </a:t>
            </a:r>
          </a:p>
          <a:p>
            <a:pPr marL="342900" indent="-342900">
              <a:buAutoNum type="arabicPeriod"/>
            </a:pPr>
            <a: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Creación de grupos de correos por mesa de trabajo</a:t>
            </a:r>
          </a:p>
          <a:p>
            <a:pPr marL="342900" indent="-342900">
              <a:buAutoNum type="arabicPeriod"/>
            </a:pPr>
            <a: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Envío resultados del primer taller</a:t>
            </a:r>
            <a:b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-Priorización de retos a nivel regional</a:t>
            </a:r>
            <a:b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1800" b="0" dirty="0">
                <a:latin typeface="Arial" panose="020B0604020202020204" pitchFamily="34" charset="0"/>
                <a:cs typeface="Arial" panose="020B0604020202020204" pitchFamily="34" charset="0"/>
              </a:rPr>
              <a:t>Priorización de retos en el marco </a:t>
            </a:r>
            <a:r>
              <a:rPr lang="es-E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SUDOE</a:t>
            </a:r>
            <a:r>
              <a:rPr lang="es-ES" sz="18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b="0" dirty="0">
                <a:latin typeface="Arial" panose="020B0604020202020204" pitchFamily="34" charset="0"/>
                <a:cs typeface="Arial" panose="020B0604020202020204" pitchFamily="34" charset="0"/>
              </a:rPr>
              <a:t>-Identificación de soluciones a cada reto y ejemplos de las mejores prácticas existentes en la </a:t>
            </a:r>
            <a:r>
              <a:rPr lang="es-E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plataforma.</a:t>
            </a:r>
          </a:p>
          <a:p>
            <a:pPr marL="342900" indent="-342900">
              <a:buFontTx/>
              <a:buAutoNum type="arabicPeriod"/>
            </a:pPr>
            <a:r>
              <a:rPr lang="es-ES_tradnl" sz="1800" b="0" dirty="0">
                <a:latin typeface="Arial" panose="020B0604020202020204" pitchFamily="34" charset="0"/>
                <a:cs typeface="Arial" panose="020B0604020202020204" pitchFamily="34" charset="0"/>
              </a:rPr>
              <a:t> Nuevas aportaciones de </a:t>
            </a:r>
            <a: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expertos</a:t>
            </a:r>
          </a:p>
          <a:p>
            <a:pPr marL="342900" indent="-342900">
              <a:buFontTx/>
              <a:buAutoNum type="arabicPeriod"/>
            </a:pPr>
            <a:r>
              <a:rPr lang="es-ES_tradnl" sz="1800" b="0" dirty="0">
                <a:latin typeface="Arial" panose="020B0604020202020204" pitchFamily="34" charset="0"/>
                <a:cs typeface="Arial" panose="020B0604020202020204" pitchFamily="34" charset="0"/>
              </a:rPr>
              <a:t>Preparación de Mesas de trabajo para segundo encuentro en Navarra </a:t>
            </a:r>
          </a:p>
          <a:p>
            <a:pPr marL="342900" indent="-342900">
              <a:buFontTx/>
              <a:buAutoNum type="arabicPeriod"/>
            </a:pPr>
            <a:endParaRPr lang="es-ES_tradnl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s-ES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endParaRPr lang="es-ES_tradnl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s-E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5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Microsoft Office PowerPoint</Application>
  <PresentationFormat>Presentación en pantalla (4:3)</PresentationFormat>
  <Paragraphs>163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Crespo Del Rio, Sergio (NASUVINSA)</dc:creator>
  <cp:lastModifiedBy>Crespo Del Rio, Sergio (NASUVINSA)</cp:lastModifiedBy>
  <cp:revision>1</cp:revision>
  <dcterms:created xsi:type="dcterms:W3CDTF">2019-05-21T09:34:53Z</dcterms:created>
  <dcterms:modified xsi:type="dcterms:W3CDTF">2019-05-21T09:35:18Z</dcterms:modified>
</cp:coreProperties>
</file>